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7" r:id="rId2"/>
    <p:sldId id="258" r:id="rId3"/>
    <p:sldId id="260" r:id="rId4"/>
    <p:sldId id="271" r:id="rId5"/>
    <p:sldId id="261" r:id="rId6"/>
    <p:sldId id="266" r:id="rId7"/>
    <p:sldId id="273" r:id="rId8"/>
    <p:sldId id="275" r:id="rId9"/>
    <p:sldId id="274" r:id="rId10"/>
    <p:sldId id="276" r:id="rId11"/>
    <p:sldId id="277" r:id="rId12"/>
    <p:sldId id="268" r:id="rId13"/>
    <p:sldId id="278" r:id="rId14"/>
    <p:sldId id="269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09273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80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36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24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98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596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78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088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28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39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69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5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40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20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07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8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18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29385E-5342-4074-B21B-5568296DFC37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617875-E858-44B8-A630-7123019385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07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cz/url?sa=i&amp;rct=j&amp;q=&amp;esrc=s&amp;source=images&amp;cd=&amp;cad=rja&amp;uact=8&amp;docid=hKdL33ftoAEZlM&amp;tbnid=m6pN8T7HBrbvKM:&amp;ved=0CAUQjRw&amp;url=http://www.techmania.cz/edutorium/art_exponaty.php?xkat%3Dfyzika%26xser%3D4a616465726ee12066797a696b61h%26key%3D1374&amp;ei=_J9wU7rcGoiCPYKWgcgM&amp;bvm=bv.66330100,d.ZGU&amp;psig=AFQjCNG9Jz6DE57YSfQdW9gWghKsRL59zQ&amp;ust=1399976298355723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z/url?sa=i&amp;rct=j&amp;q=&amp;esrc=s&amp;source=images&amp;cd=&amp;cad=rja&amp;uact=8&amp;docid=f2Lblvit6R60RM&amp;tbnid=BbJ3tdALrdUO2M:&amp;ved=0CAUQjRw&amp;url=http://cs.wikipedia.org/wiki/Jadern%C3%A1_zbra%C5%88&amp;ei=bKBwU_yLJMrTPLyAgYAP&amp;bvm=bv.66330100,d.ZGU&amp;psig=AFQjCNEyTsF04d-BdRIEiji0xOlNRHVX2A&amp;ust=139997642319301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692697"/>
            <a:ext cx="6408712" cy="10801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b="1" kern="1200" dirty="0" err="1">
                <a:latin typeface="Cambria" panose="02040503050406030204" pitchFamily="18" charset="0"/>
                <a:ea typeface="Cambria" panose="02040503050406030204" pitchFamily="18" charset="0"/>
              </a:rPr>
              <a:t>Jaderné</a:t>
            </a:r>
            <a:r>
              <a:rPr lang="en-US" sz="6000" b="1" kern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kern="1200" dirty="0" err="1">
                <a:latin typeface="Cambria" panose="02040503050406030204" pitchFamily="18" charset="0"/>
                <a:ea typeface="Cambria" panose="02040503050406030204" pitchFamily="18" charset="0"/>
              </a:rPr>
              <a:t>reakce</a:t>
            </a:r>
            <a:endParaRPr lang="en-US" sz="6000" b="1"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l_fi" descr="http://www.globalsecurity.org/wmd/ops/images/nagasaki-001.jpg">
            <a:extLst>
              <a:ext uri="{FF2B5EF4-FFF2-40B4-BE49-F238E27FC236}">
                <a16:creationId xmlns:a16="http://schemas.microsoft.com/office/drawing/2014/main" id="{80098860-E894-4F8E-A587-176AA4BCE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87790"/>
            <a:ext cx="1944216" cy="26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radioaktivita.yc.cz/logo.gif">
            <a:extLst>
              <a:ext uri="{FF2B5EF4-FFF2-40B4-BE49-F238E27FC236}">
                <a16:creationId xmlns:a16="http://schemas.microsoft.com/office/drawing/2014/main" id="{1BE73866-04CC-4AF4-AFF4-E0D14343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85831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82A5AED-7406-4F27-9F91-E0A77855AB7E}"/>
              </a:ext>
            </a:extLst>
          </p:cNvPr>
          <p:cNvSpPr txBox="1"/>
          <p:nvPr/>
        </p:nvSpPr>
        <p:spPr>
          <a:xfrm>
            <a:off x="1403648" y="2204865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F/ 9.roč.						Týden: 27. 4. – 1. 5.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Udělej výpisky z prezentace, kresli obr. snímek 4 a 6</a:t>
            </a:r>
          </a:p>
          <a:p>
            <a:pPr marL="342900" indent="-342900"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Vypracuj odpovědi – </a:t>
            </a:r>
            <a:r>
              <a:rPr lang="cs-CZ" u="sng" dirty="0">
                <a:latin typeface="Cambria" panose="02040503050406030204" pitchFamily="18" charset="0"/>
                <a:ea typeface="Cambria" panose="02040503050406030204" pitchFamily="18" charset="0"/>
              </a:rPr>
              <a:t>neposílej,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bude součástí opakování</a:t>
            </a:r>
          </a:p>
          <a:p>
            <a:pPr marL="342900" indent="-342900"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Prohlédni videa</a:t>
            </a:r>
          </a:p>
          <a:p>
            <a:pPr marL="342900" indent="-342900"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Pošli všechny chybějící práce!!!!!</a:t>
            </a:r>
          </a:p>
          <a:p>
            <a:pPr marL="342900" indent="-342900">
              <a:buAutoNum type="arabicPeriod"/>
            </a:pP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39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43D9DAC-38BD-4021-A779-E121ACD19117}"/>
              </a:ext>
            </a:extLst>
          </p:cNvPr>
          <p:cNvSpPr txBox="1"/>
          <p:nvPr/>
        </p:nvSpPr>
        <p:spPr>
          <a:xfrm>
            <a:off x="1331640" y="83671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mbria" panose="02040503050406030204" pitchFamily="18" charset="0"/>
                <a:ea typeface="Cambria" panose="02040503050406030204" pitchFamily="18" charset="0"/>
              </a:rPr>
              <a:t>Využití řízené jaderné reakce štěpení</a:t>
            </a:r>
            <a:endParaRPr lang="cs-CZ" sz="28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CF20AA3-389F-4CB7-B29D-2E62D9F91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43" y="1916833"/>
            <a:ext cx="3674827" cy="275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F8162D4-C1EB-4178-9569-B7205736B2F6}"/>
              </a:ext>
            </a:extLst>
          </p:cNvPr>
          <p:cNvSpPr txBox="1"/>
          <p:nvPr/>
        </p:nvSpPr>
        <p:spPr>
          <a:xfrm>
            <a:off x="1259632" y="177281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Jaderné elektrárny</a:t>
            </a:r>
          </a:p>
          <a:p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Pohon jaderných ponorek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FF187BC-BFFF-4987-ADA6-5641C23A6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8891"/>
            <a:ext cx="3888432" cy="2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9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D4BD72D-C63F-443E-922E-9DE8016D0567}"/>
              </a:ext>
            </a:extLst>
          </p:cNvPr>
          <p:cNvSpPr txBox="1"/>
          <p:nvPr/>
        </p:nvSpPr>
        <p:spPr>
          <a:xfrm>
            <a:off x="2123728" y="62068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Cambria" panose="02040503050406030204" pitchFamily="18" charset="0"/>
                <a:ea typeface="Cambria" panose="02040503050406030204" pitchFamily="18" charset="0"/>
              </a:rPr>
              <a:t>Jaderná elektrárna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9F492-2EF1-4AEB-9BF3-22178218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6975"/>
            <a:ext cx="625498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2A985A5-8460-4EC5-9F51-45AF0C17D297}"/>
              </a:ext>
            </a:extLst>
          </p:cNvPr>
          <p:cNvSpPr txBox="1"/>
          <p:nvPr/>
        </p:nvSpPr>
        <p:spPr>
          <a:xfrm>
            <a:off x="6516216" y="332657"/>
            <a:ext cx="23042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>
                <a:latin typeface="Cambria" panose="02040503050406030204" pitchFamily="18" charset="0"/>
                <a:ea typeface="Cambria" panose="02040503050406030204" pitchFamily="18" charset="0"/>
              </a:rPr>
              <a:t>1.reaktorová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hala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2. chladicí věž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3. tlakovodní reaktor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4. řídící tyče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5. kompenzátor objemu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6 parogenerátor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7. aktivní zóna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8. turbína 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9. elektrický generátor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10. transformační stanice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11. kondenzátor sekundárního okruhu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12. plynný stav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13. kapalný stav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14. přívod vzduchu do chladicí věže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15. odvod teplého vzduchu a páry komínovým efektem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16. řeka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17. chladící okruh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18. primární okruh 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19. sekundární okruh (červeně značena pára, modře voda)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20. oblaka vzniklá kondenzací vypařené chladicí vody</a:t>
            </a:r>
          </a:p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21. pumpa</a:t>
            </a:r>
          </a:p>
        </p:txBody>
      </p:sp>
    </p:spTree>
    <p:extLst>
      <p:ext uri="{BB962C8B-B14F-4D97-AF65-F5344CB8AC3E}">
        <p14:creationId xmlns:p14="http://schemas.microsoft.com/office/powerpoint/2010/main" val="221402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11559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latin typeface="Cambria" panose="02040503050406030204" pitchFamily="18" charset="0"/>
                <a:ea typeface="Cambria" panose="02040503050406030204" pitchFamily="18" charset="0"/>
              </a:rPr>
              <a:t>Jaderný reaktor – jeho části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8854" y="1484784"/>
            <a:ext cx="7406291" cy="4281339"/>
          </a:xfrm>
        </p:spPr>
        <p:txBody>
          <a:bodyPr>
            <a:normAutofit fontScale="92500"/>
          </a:bodyPr>
          <a:lstStyle/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AKTIVNÍ ZÓNA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základní část, kde probíhá řetězová reakce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MODERÁTOR (zpomalovač) – voda, grafit - zpomaluje neutrony vyletující z jader po každém štěpení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REGULAČNÍ TYČE – k ovládání reaktoru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TLAKOVÁ NÁDOBA – slouží k udržení vody v kapalném stavu i při teplotách vyšších, než je teplota varu 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PAROGENERÁTOR – horká voda zde odevzdá teplo, slouží k pohonu turbíny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84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gymnaziumdc.cz/predmety/katedry/img/fyzika/JadReaktor%5b1%5d.gif">
            <a:extLst>
              <a:ext uri="{FF2B5EF4-FFF2-40B4-BE49-F238E27FC236}">
                <a16:creationId xmlns:a16="http://schemas.microsoft.com/office/drawing/2014/main" id="{F23893E8-8B8B-444E-9178-7DDFE2F2D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6408712" cy="45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04524D9-3499-41F4-8A4D-5F61D7185362}"/>
              </a:ext>
            </a:extLst>
          </p:cNvPr>
          <p:cNvSpPr txBox="1"/>
          <p:nvPr/>
        </p:nvSpPr>
        <p:spPr>
          <a:xfrm>
            <a:off x="1187624" y="47667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Havarijní tyče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 (v případě nebezpečí automaticky zastaví řetězovou reakci)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7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99591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latin typeface="Cambria" panose="02040503050406030204" pitchFamily="18" charset="0"/>
                <a:ea typeface="Cambria" panose="02040503050406030204" pitchFamily="18" charset="0"/>
              </a:rPr>
              <a:t>Bezpečnostní opatření: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6167" y="1556792"/>
            <a:ext cx="7516273" cy="3692856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havarijní tyče (v případě nebezpečí automaticky</a:t>
            </a:r>
          </a:p>
          <a:p>
            <a:pPr marL="0" indent="0">
              <a:buNone/>
            </a:pP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   	zastaví řetězovou reakci)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- automatické ochrany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- systémy dodatečného chlazení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kontejnment</a:t>
            </a: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 (ochranná obálka z oceli a betonu)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2800" b="1" dirty="0"/>
          </a:p>
        </p:txBody>
      </p:sp>
      <p:pic>
        <p:nvPicPr>
          <p:cNvPr id="1026" name="Picture 2" descr="Jaderná elektrárna Dukovany je v provozu od roku 1985">
            <a:extLst>
              <a:ext uri="{FF2B5EF4-FFF2-40B4-BE49-F238E27FC236}">
                <a16:creationId xmlns:a16="http://schemas.microsoft.com/office/drawing/2014/main" id="{685B710C-3576-463B-A1F9-CFE5981F6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7112"/>
            <a:ext cx="3641204" cy="226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0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E2FC002-3F73-40F2-BC8E-DA9F380CC375}"/>
              </a:ext>
            </a:extLst>
          </p:cNvPr>
          <p:cNvSpPr txBox="1"/>
          <p:nvPr/>
        </p:nvSpPr>
        <p:spPr>
          <a:xfrm>
            <a:off x="1475656" y="1196752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Otázky: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Jaké jaderné reakce znáš?</a:t>
            </a:r>
          </a:p>
          <a:p>
            <a:pPr marL="342900" indent="-342900"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Kde probíhá rekce slučování?</a:t>
            </a:r>
          </a:p>
          <a:p>
            <a:pPr marL="342900" indent="-342900"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Kdo  a kdy poprvé použil jadernou bombu?</a:t>
            </a:r>
          </a:p>
          <a:p>
            <a:pPr marL="342900" indent="-342900"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Princip jaderné elektrárny</a:t>
            </a:r>
          </a:p>
          <a:p>
            <a:pPr marL="342900" indent="-342900"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Video -YouTube –Nezkreslená věda 8. díl „Jak funguje jaderná elektrárna“!!!!!</a:t>
            </a:r>
          </a:p>
          <a:p>
            <a:pPr marL="342900" indent="-342900"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Co je primární okruh?</a:t>
            </a:r>
          </a:p>
          <a:p>
            <a:pPr marL="342900" indent="-342900"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K čemu slouží regulační tyče</a:t>
            </a:r>
          </a:p>
          <a:p>
            <a:pPr marL="342900" indent="-342900"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Video – YouTube „Jaderná energie“</a:t>
            </a:r>
          </a:p>
          <a:p>
            <a:pPr marL="342900" indent="-342900"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Video – Nezkreslená věda „3. Radioaktivita“</a:t>
            </a:r>
          </a:p>
        </p:txBody>
      </p:sp>
    </p:spTree>
    <p:extLst>
      <p:ext uri="{BB962C8B-B14F-4D97-AF65-F5344CB8AC3E}">
        <p14:creationId xmlns:p14="http://schemas.microsoft.com/office/powerpoint/2010/main" val="392015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260649"/>
            <a:ext cx="7704667" cy="1080120"/>
          </a:xfrm>
        </p:spPr>
        <p:txBody>
          <a:bodyPr>
            <a:normAutofit/>
          </a:bodyPr>
          <a:lstStyle/>
          <a:p>
            <a:pPr algn="l"/>
            <a:r>
              <a:rPr lang="cs-CZ" sz="3200" b="1" u="sng" dirty="0"/>
              <a:t>Jaderné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7390" y="1340769"/>
            <a:ext cx="7704667" cy="39088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600" b="1" dirty="0">
                <a:latin typeface="Cambria" panose="02040503050406030204" pitchFamily="18" charset="0"/>
                <a:ea typeface="Cambria" panose="02040503050406030204" pitchFamily="18" charset="0"/>
              </a:rPr>
              <a:t>Při srážkách atomových jader pohybujících se velkou rychlostí, může docházet k jaderným reakcím. </a:t>
            </a:r>
          </a:p>
          <a:p>
            <a:pPr marL="0" indent="0">
              <a:buNone/>
            </a:pPr>
            <a:r>
              <a:rPr lang="cs-CZ" sz="3600" b="1" dirty="0">
                <a:latin typeface="Cambria" panose="02040503050406030204" pitchFamily="18" charset="0"/>
                <a:ea typeface="Cambria" panose="02040503050406030204" pitchFamily="18" charset="0"/>
              </a:rPr>
              <a:t>Při tom se uvolní obrovské množství energie.</a:t>
            </a:r>
          </a:p>
          <a:p>
            <a:pPr marL="0" indent="0">
              <a:buNone/>
            </a:pPr>
            <a:endParaRPr lang="cs-CZ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3600" b="1" dirty="0">
                <a:latin typeface="Cambria" panose="02040503050406030204" pitchFamily="18" charset="0"/>
                <a:ea typeface="Cambria" panose="02040503050406030204" pitchFamily="18" charset="0"/>
              </a:rPr>
              <a:t>Jaderné reakce:</a:t>
            </a:r>
          </a:p>
          <a:p>
            <a:pPr marL="514350" indent="-514350">
              <a:buAutoNum type="arabicParenR"/>
            </a:pPr>
            <a:r>
              <a:rPr lang="cs-CZ" sz="3600" b="1" dirty="0">
                <a:latin typeface="Cambria" panose="02040503050406030204" pitchFamily="18" charset="0"/>
                <a:ea typeface="Cambria" panose="02040503050406030204" pitchFamily="18" charset="0"/>
              </a:rPr>
              <a:t>slučování</a:t>
            </a:r>
          </a:p>
          <a:p>
            <a:pPr marL="514350" indent="-514350">
              <a:buAutoNum type="arabicParenR"/>
            </a:pPr>
            <a:r>
              <a:rPr lang="cs-CZ" sz="3600" b="1" dirty="0">
                <a:latin typeface="Cambria" panose="02040503050406030204" pitchFamily="18" charset="0"/>
                <a:ea typeface="Cambria" panose="02040503050406030204" pitchFamily="18" charset="0"/>
              </a:rPr>
              <a:t>štěpení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							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81868"/>
            <a:ext cx="427295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84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936104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Cambria" panose="02040503050406030204" pitchFamily="18" charset="0"/>
                <a:ea typeface="Cambria" panose="02040503050406030204" pitchFamily="18" charset="0"/>
              </a:rPr>
              <a:t>Slučování jader: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59632" y="938908"/>
            <a:ext cx="2746648" cy="45916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  <a:t>2 lehká jádra se spojí v jedno a při tom se uvolní velké množství jaderné energie.</a:t>
            </a:r>
          </a:p>
          <a:p>
            <a:pPr marL="0" indent="0">
              <a:buNone/>
            </a:pP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  <a:t>Je nutná velmi vysoká teplota.</a:t>
            </a:r>
          </a:p>
          <a:p>
            <a:pPr marL="0" indent="0">
              <a:buNone/>
            </a:pPr>
            <a:endParaRPr lang="cs-CZ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3200" b="1" dirty="0">
                <a:latin typeface="Cambria" panose="02040503050406030204" pitchFamily="18" charset="0"/>
                <a:ea typeface="Cambria" panose="02040503050406030204" pitchFamily="18" charset="0"/>
              </a:rPr>
              <a:t>Např. termojaderná fúze v jádru Slunce.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82272" y="2227624"/>
            <a:ext cx="3739896" cy="33468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			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3"/>
            <a:ext cx="3528392" cy="39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83568" y="5574448"/>
                <a:ext cx="7344816" cy="55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cs-CZ" sz="2800" b="1" i="0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cs-CZ" sz="2800" b="1" i="0" smtClean="0">
                            <a:latin typeface="Cambria Math"/>
                          </a:rPr>
                          <m:t>𝟑</m:t>
                        </m:r>
                      </m:sup>
                      <m:e>
                        <m:r>
                          <a:rPr lang="cs-CZ" sz="2800" b="1" i="0" smtClean="0">
                            <a:latin typeface="Cambria Math"/>
                          </a:rPr>
                          <m:t>𝐇</m:t>
                        </m:r>
                      </m:e>
                    </m:sPre>
                  </m:oMath>
                </a14:m>
                <a:r>
                  <a:rPr lang="cs-CZ" sz="2800" b="1" dirty="0"/>
                  <a:t>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cs-CZ" sz="2800" b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cs-CZ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cs-CZ" sz="2800" b="1">
                            <a:latin typeface="Cambria Math"/>
                          </a:rPr>
                          <m:t>𝐇</m:t>
                        </m:r>
                      </m:e>
                    </m:sPre>
                  </m:oMath>
                </a14:m>
                <a:r>
                  <a:rPr lang="cs-CZ" sz="2800" b="1" dirty="0"/>
                  <a:t> →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cs-CZ" sz="2800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cs-CZ" sz="2800" b="1" i="1" smtClean="0">
                            <a:latin typeface="Cambria Math"/>
                          </a:rPr>
                          <m:t>𝟒</m:t>
                        </m:r>
                      </m:sup>
                      <m:e>
                        <m:r>
                          <a:rPr lang="cs-CZ" sz="2800" b="1">
                            <a:latin typeface="Cambria Math"/>
                          </a:rPr>
                          <m:t>𝐇</m:t>
                        </m:r>
                        <m:r>
                          <a:rPr lang="cs-CZ" sz="2800" b="1" i="0" smtClean="0">
                            <a:latin typeface="Cambria Math"/>
                          </a:rPr>
                          <m:t>𝐞</m:t>
                        </m:r>
                      </m:e>
                    </m:sPre>
                  </m:oMath>
                </a14:m>
                <a:r>
                  <a:rPr lang="cs-CZ" sz="2800" b="1" dirty="0"/>
                  <a:t> + energie + neutron</a:t>
                </a: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574448"/>
                <a:ext cx="7344816" cy="553100"/>
              </a:xfrm>
              <a:prstGeom prst="rect">
                <a:avLst/>
              </a:prstGeom>
              <a:blipFill>
                <a:blip r:embed="rId3"/>
                <a:stretch>
                  <a:fillRect t="-7692" b="-307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60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4.bp.blogspot.com/_J2OH5iUKD3I/TG4MJ2uYwJI/AAAAAAAAAEs/tjiyP1E8eLA/s1600/fusion+(1).jpg">
            <a:extLst>
              <a:ext uri="{FF2B5EF4-FFF2-40B4-BE49-F238E27FC236}">
                <a16:creationId xmlns:a16="http://schemas.microsoft.com/office/drawing/2014/main" id="{6E3AE9AB-F779-445F-8FFB-782F697F2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80265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93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1"/>
            <a:ext cx="7704667" cy="1319449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latin typeface="Cambria" panose="02040503050406030204" pitchFamily="18" charset="0"/>
                <a:ea typeface="Cambria" panose="02040503050406030204" pitchFamily="18" charset="0"/>
              </a:rPr>
              <a:t>			Štěpení jádra: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982132" y="1052736"/>
            <a:ext cx="3301835" cy="374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Z původního těžkého jádra vznikají dvě lehčí jádra (fragmenty) s menšími protonovými čísly + uvolněná energie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		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2944813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575173" y="4930988"/>
                <a:ext cx="5616624" cy="561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cs-CZ" sz="2800" b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cs-CZ" sz="2800" b="1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cs-CZ" sz="2800" b="1">
                            <a:latin typeface="Cambria Math"/>
                          </a:rPr>
                          <m:t>𝐧</m:t>
                        </m:r>
                      </m:e>
                    </m:sPre>
                  </m:oMath>
                </a14:m>
                <a:r>
                  <a:rPr lang="cs-CZ" sz="2800" b="1" dirty="0"/>
                  <a:t>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cs-CZ" sz="2800" b="1">
                            <a:latin typeface="Cambria Math"/>
                          </a:rPr>
                          <m:t>𝟗𝟐</m:t>
                        </m:r>
                      </m:sub>
                      <m:sup>
                        <m:r>
                          <a:rPr lang="cs-CZ" sz="2800" b="1">
                            <a:latin typeface="Cambria Math"/>
                          </a:rPr>
                          <m:t>𝟐𝟑𝟓</m:t>
                        </m:r>
                      </m:sup>
                      <m:e>
                        <m:r>
                          <a:rPr lang="cs-CZ" sz="2800" b="1">
                            <a:latin typeface="Cambria Math"/>
                          </a:rPr>
                          <m:t>𝐔</m:t>
                        </m:r>
                      </m:e>
                    </m:sPre>
                  </m:oMath>
                </a14:m>
                <a:r>
                  <a:rPr lang="cs-CZ" sz="2800" b="1" dirty="0"/>
                  <a:t> →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cs-CZ" sz="2800" b="1">
                            <a:latin typeface="Cambria Math"/>
                          </a:rPr>
                          <m:t>𝟓𝟔</m:t>
                        </m:r>
                      </m:sub>
                      <m:sup>
                        <m:r>
                          <a:rPr lang="cs-CZ" sz="2800" b="1">
                            <a:latin typeface="Cambria Math"/>
                          </a:rPr>
                          <m:t>𝟏𝟒𝟒</m:t>
                        </m:r>
                      </m:sup>
                      <m:e>
                        <m:r>
                          <a:rPr lang="cs-CZ" sz="2800" b="1">
                            <a:latin typeface="Cambria Math"/>
                          </a:rPr>
                          <m:t>𝐁𝐚</m:t>
                        </m:r>
                      </m:e>
                    </m:sPre>
                  </m:oMath>
                </a14:m>
                <a:r>
                  <a:rPr lang="cs-CZ" sz="2800" b="1" dirty="0"/>
                  <a:t>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cs-CZ" sz="2800" b="1">
                            <a:latin typeface="Cambria Math"/>
                          </a:rPr>
                          <m:t>𝟑𝟔</m:t>
                        </m:r>
                      </m:sub>
                      <m:sup>
                        <m:r>
                          <a:rPr lang="cs-CZ" sz="2800" b="1">
                            <a:latin typeface="Cambria Math"/>
                          </a:rPr>
                          <m:t>𝟖𝟗</m:t>
                        </m:r>
                      </m:sup>
                      <m:e>
                        <m:r>
                          <a:rPr lang="cs-CZ" sz="2800" b="1">
                            <a:latin typeface="Cambria Math"/>
                          </a:rPr>
                          <m:t>𝐊𝐫</m:t>
                        </m:r>
                      </m:e>
                    </m:sPre>
                  </m:oMath>
                </a14:m>
                <a:r>
                  <a:rPr lang="cs-CZ" sz="2800" b="1" dirty="0"/>
                  <a:t> + 3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cs-CZ" sz="2800" b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cs-CZ" sz="2800" b="1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cs-CZ" sz="2800" b="1">
                            <a:latin typeface="Cambria Math"/>
                          </a:rPr>
                          <m:t>𝐧</m:t>
                        </m:r>
                      </m:e>
                    </m:sPre>
                  </m:oMath>
                </a14:m>
                <a:r>
                  <a:rPr lang="cs-CZ" sz="2800" b="1" dirty="0"/>
                  <a:t>) </a:t>
                </a: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73" y="4930988"/>
                <a:ext cx="5616624" cy="5615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3261" b="-304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61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68399" y="405233"/>
            <a:ext cx="7704667" cy="438943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latin typeface="Cambria" panose="02040503050406030204" pitchFamily="18" charset="0"/>
                <a:ea typeface="Cambria" panose="02040503050406030204" pitchFamily="18" charset="0"/>
              </a:rPr>
              <a:t>Štěpení uranu: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971600" y="1268760"/>
            <a:ext cx="3553032" cy="19442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900" b="1" dirty="0">
                <a:latin typeface="Cambria" panose="02040503050406030204" pitchFamily="18" charset="0"/>
                <a:ea typeface="Cambria" panose="02040503050406030204" pitchFamily="18" charset="0"/>
              </a:rPr>
              <a:t>Reakce, při které se jádro nuklidu uranu dělí na 2 nová jádra a uvolní se obrovské množství energie.</a:t>
            </a:r>
            <a:endParaRPr lang="cs-CZ" sz="2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			</a:t>
            </a:r>
          </a:p>
        </p:txBody>
      </p:sp>
      <p:pic>
        <p:nvPicPr>
          <p:cNvPr id="8" name="Picture 2" descr="http://www.techmania.cz/edutorium/data/fil_5694.gif">
            <a:hlinkClick r:id="rId2"/>
            <a:extLst>
              <a:ext uri="{FF2B5EF4-FFF2-40B4-BE49-F238E27FC236}">
                <a16:creationId xmlns:a16="http://schemas.microsoft.com/office/drawing/2014/main" id="{E4343DC3-37E8-4A35-B9EE-12D5D2FA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77367"/>
            <a:ext cx="6605322" cy="418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5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bcscience.com/bc10/images/0_quiz-7.3-03.gif">
            <a:extLst>
              <a:ext uri="{FF2B5EF4-FFF2-40B4-BE49-F238E27FC236}">
                <a16:creationId xmlns:a16="http://schemas.microsoft.com/office/drawing/2014/main" id="{6E80BA6F-43A8-4676-80AC-44A9E6F0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06096"/>
            <a:ext cx="6264696" cy="442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47640A4-7E1A-4DB6-99B9-4846D699799B}"/>
              </a:ext>
            </a:extLst>
          </p:cNvPr>
          <p:cNvSpPr txBox="1"/>
          <p:nvPr/>
        </p:nvSpPr>
        <p:spPr>
          <a:xfrm>
            <a:off x="1979712" y="362352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ambria" panose="02040503050406030204" pitchFamily="18" charset="0"/>
                <a:ea typeface="Cambria" panose="02040503050406030204" pitchFamily="18" charset="0"/>
              </a:rPr>
              <a:t>Štěpení jader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mbria" panose="02040503050406030204" pitchFamily="18" charset="0"/>
                <a:ea typeface="Cambria" panose="02040503050406030204" pitchFamily="18" charset="0"/>
              </a:rPr>
              <a:t>lavinové –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jaderná bomba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mbria" panose="02040503050406030204" pitchFamily="18" charset="0"/>
                <a:ea typeface="Cambria" panose="02040503050406030204" pitchFamily="18" charset="0"/>
              </a:rPr>
              <a:t>řízené –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jaderná elektrárna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114400F-9676-41D1-9ED1-C6846C3B07BB}"/>
              </a:ext>
            </a:extLst>
          </p:cNvPr>
          <p:cNvSpPr txBox="1"/>
          <p:nvPr/>
        </p:nvSpPr>
        <p:spPr>
          <a:xfrm>
            <a:off x="683568" y="234888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Lavinové štěpení</a:t>
            </a:r>
          </a:p>
        </p:txBody>
      </p:sp>
    </p:spTree>
    <p:extLst>
      <p:ext uri="{BB962C8B-B14F-4D97-AF65-F5344CB8AC3E}">
        <p14:creationId xmlns:p14="http://schemas.microsoft.com/office/powerpoint/2010/main" val="76200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4/41/Princip_jaderne_naloze.svg/1834px-Princip_jaderne_naloze.svg.png">
            <a:hlinkClick r:id="rId2"/>
            <a:extLst>
              <a:ext uri="{FF2B5EF4-FFF2-40B4-BE49-F238E27FC236}">
                <a16:creationId xmlns:a16="http://schemas.microsoft.com/office/drawing/2014/main" id="{481BEEFC-99C7-4205-8DF0-EC778C02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2880320" cy="24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188597E-8556-419B-A627-E71CB7B8528B}"/>
              </a:ext>
            </a:extLst>
          </p:cNvPr>
          <p:cNvSpPr txBox="1"/>
          <p:nvPr/>
        </p:nvSpPr>
        <p:spPr>
          <a:xfrm>
            <a:off x="1547664" y="47667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Využití neřízené jaderné reakce štěpení -lavinové</a:t>
            </a:r>
          </a:p>
          <a:p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Jaderná bomba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– kritická hmotnost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FD5F7-988C-4DCF-8D92-0C9D22D3B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65670"/>
            <a:ext cx="4176464" cy="354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gamepark.cz/pictures/00/09/03/90313.jpg">
            <a:extLst>
              <a:ext uri="{FF2B5EF4-FFF2-40B4-BE49-F238E27FC236}">
                <a16:creationId xmlns:a16="http://schemas.microsoft.com/office/drawing/2014/main" id="{197BDF85-6776-4AF6-AB2C-419A4F51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16" y="172637"/>
            <a:ext cx="3288971" cy="215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0260900-14E3-4B54-B1D4-D77D591A4F30}"/>
              </a:ext>
            </a:extLst>
          </p:cNvPr>
          <p:cNvSpPr txBox="1"/>
          <p:nvPr/>
        </p:nvSpPr>
        <p:spPr>
          <a:xfrm>
            <a:off x="2123728" y="308697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Little</a:t>
            </a:r>
            <a:r>
              <a:rPr lang="cs-CZ" dirty="0"/>
              <a:t> Boy - Hirošima</a:t>
            </a:r>
          </a:p>
        </p:txBody>
      </p:sp>
      <p:pic>
        <p:nvPicPr>
          <p:cNvPr id="4" name="rg_hi" descr="http://t2.gstatic.com/images?q=tbn:ANd9GcTRCHAxJDhqL5Lagpa7o-XQj3uyiSMlyMqGLUkAiPDASx09J1fr">
            <a:extLst>
              <a:ext uri="{FF2B5EF4-FFF2-40B4-BE49-F238E27FC236}">
                <a16:creationId xmlns:a16="http://schemas.microsoft.com/office/drawing/2014/main" id="{AF0C2C43-68B9-4E43-BDE6-10B99C91B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7" y="1303928"/>
            <a:ext cx="3081280" cy="20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6BD16A2-F937-49F2-9EBB-400239FF3BB6}"/>
              </a:ext>
            </a:extLst>
          </p:cNvPr>
          <p:cNvSpPr txBox="1"/>
          <p:nvPr/>
        </p:nvSpPr>
        <p:spPr>
          <a:xfrm>
            <a:off x="763108" y="3756108"/>
            <a:ext cx="308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Fat Man - Nagasaki</a:t>
            </a:r>
          </a:p>
        </p:txBody>
      </p:sp>
      <p:pic>
        <p:nvPicPr>
          <p:cNvPr id="6" name="il_fi" descr="http://vera-tydlitatova.eblog.cz/wp-content/uploads/eblog.cz/vera-tydlitatova/hirosima.jpg">
            <a:extLst>
              <a:ext uri="{FF2B5EF4-FFF2-40B4-BE49-F238E27FC236}">
                <a16:creationId xmlns:a16="http://schemas.microsoft.com/office/drawing/2014/main" id="{C377CE78-C6EF-445D-860D-DCFE1CF87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7963"/>
            <a:ext cx="4248472" cy="40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444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289</TotalTime>
  <Words>434</Words>
  <Application>Microsoft Office PowerPoint</Application>
  <PresentationFormat>Předvádění na obrazovce (4:3)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Cambria</vt:lpstr>
      <vt:lpstr>Cambria Math</vt:lpstr>
      <vt:lpstr>Century Gothic</vt:lpstr>
      <vt:lpstr>Corbel</vt:lpstr>
      <vt:lpstr>Paralaxa</vt:lpstr>
      <vt:lpstr>Jaderné reakce</vt:lpstr>
      <vt:lpstr>Jaderné reakce</vt:lpstr>
      <vt:lpstr>Slučování jader:</vt:lpstr>
      <vt:lpstr>Prezentace aplikace PowerPoint</vt:lpstr>
      <vt:lpstr>   Štěpení jádra:</vt:lpstr>
      <vt:lpstr>Štěpení uranu: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Jaderný reaktor – jeho části</vt:lpstr>
      <vt:lpstr>Prezentace aplikace PowerPoint</vt:lpstr>
      <vt:lpstr>Bezpečnostní opatření: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Semerádová Zdenka</cp:lastModifiedBy>
  <cp:revision>63</cp:revision>
  <dcterms:created xsi:type="dcterms:W3CDTF">2012-10-04T17:02:39Z</dcterms:created>
  <dcterms:modified xsi:type="dcterms:W3CDTF">2020-04-22T09:11:36Z</dcterms:modified>
</cp:coreProperties>
</file>